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7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>
              <a:buChar char="•"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.jpeg"/><Relationship Id="rId1" Type="http://schemas.openxmlformats.org/officeDocument/2006/relationships/hyperlink" Target="http://pic.sogou.com/d?query=ppt%B1%B3%BE%B0%CD%BC%C6%AC%BF%C9%B0%AE&amp;mood=0&amp;picformat=0&amp;mode=1&amp;di=2&amp;p=40230504&amp;dp=1&amp;w=05002100&amp;dr=1&amp;did=1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.jpeg"/><Relationship Id="rId1" Type="http://schemas.openxmlformats.org/officeDocument/2006/relationships/hyperlink" Target="http://pic.sogou.com/d?query=%D0%A1%D1%A7%C9%FA&amp;mood=0&amp;picformat=0&amp;mode=1&amp;di=2&amp;p=40230504&amp;dp=1&amp;w=05002100&amp;dr=1&amp;did=101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6258" name="Picture 3" descr="http://cdn.t01.pic.sogou.com/406229c038adcaa3-2d7c0910b6a07e1b-d39aeb453f6fb5d459a37cb0143fd927_i.jpg">
            <a:hlinkClick r:id="rId1"/>
          </p:cNvPr>
          <p:cNvPicPr>
            <a:picLocks noChangeAspect="1"/>
          </p:cNvPicPr>
          <p:nvPr/>
        </p:nvPicPr>
        <p:blipFill>
          <a:blip r:embed="rId2"/>
          <a:srcRect b="7426"/>
          <a:stretch>
            <a:fillRect/>
          </a:stretch>
        </p:blipFill>
        <p:spPr>
          <a:xfrm>
            <a:off x="1524000" y="0"/>
            <a:ext cx="9144000" cy="6813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6259" name="TextBox 4"/>
          <p:cNvSpPr/>
          <p:nvPr/>
        </p:nvSpPr>
        <p:spPr>
          <a:xfrm>
            <a:off x="3095625" y="1785938"/>
            <a:ext cx="3492500" cy="175323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5400" b="1" dirty="0">
                <a:solidFill>
                  <a:srgbClr val="000000"/>
                </a:solidFill>
                <a:latin typeface="Calibri" panose="020F0502020204030204" charset="0"/>
                <a:sym typeface="Calibri" panose="020F0502020204030204" charset="0"/>
              </a:rPr>
              <a:t>Classmates </a:t>
            </a:r>
            <a:endParaRPr lang="en-US" altLang="zh-CN" sz="5400" b="1" dirty="0">
              <a:solidFill>
                <a:srgbClr val="000000"/>
              </a:solidFill>
              <a:latin typeface="Calibri" panose="020F0502020204030204" charset="0"/>
              <a:sym typeface="Calibri" panose="020F050202020403020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5400" b="1" dirty="0">
                <a:solidFill>
                  <a:srgbClr val="000000"/>
                </a:solidFill>
                <a:latin typeface="Calibri" panose="020F0502020204030204" charset="0"/>
                <a:sym typeface="Calibri" panose="020F0502020204030204" charset="0"/>
              </a:rPr>
              <a:t>Lesson 3 </a:t>
            </a:r>
            <a:endParaRPr lang="zh-CN" altLang="en-US" sz="5400" b="1" dirty="0">
              <a:solidFill>
                <a:srgbClr val="000000"/>
              </a:solidFill>
              <a:latin typeface="Calibri" panose="020F0502020204030204" charset="0"/>
              <a:sym typeface="Calibri" panose="020F050202020403020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5474" name="矩形 2"/>
          <p:cNvSpPr/>
          <p:nvPr/>
        </p:nvSpPr>
        <p:spPr>
          <a:xfrm>
            <a:off x="2584133" y="549275"/>
            <a:ext cx="3315335" cy="9220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>
              <a:buFont typeface="Arial" panose="020B0604020202020204" pitchFamily="34" charset="0"/>
              <a:buNone/>
            </a:pPr>
            <a:r>
              <a:rPr lang="en-US" altLang="zh-CN" sz="5400" b="1" dirty="0">
                <a:solidFill>
                  <a:srgbClr val="FF00FF"/>
                </a:solidFill>
                <a:latin typeface="Calibri" panose="020F0502020204030204" charset="0"/>
                <a:sym typeface="Calibri" panose="020F0502020204030204" charset="0"/>
              </a:rPr>
              <a:t>Let’s write.</a:t>
            </a:r>
            <a:endParaRPr lang="en-US" altLang="zh-CN" sz="5400" b="1" dirty="0">
              <a:solidFill>
                <a:srgbClr val="FF00FF"/>
              </a:solidFill>
              <a:latin typeface="Calibri" panose="020F0502020204030204" charset="0"/>
              <a:sym typeface="Calibri" panose="020F0502020204030204" charset="0"/>
            </a:endParaRPr>
          </a:p>
        </p:txBody>
      </p:sp>
      <p:sp>
        <p:nvSpPr>
          <p:cNvPr id="105475" name="TextBox 3"/>
          <p:cNvSpPr/>
          <p:nvPr/>
        </p:nvSpPr>
        <p:spPr>
          <a:xfrm>
            <a:off x="2424113" y="2205038"/>
            <a:ext cx="7211695" cy="13220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4000" dirty="0">
                <a:solidFill>
                  <a:srgbClr val="000000"/>
                </a:solidFill>
                <a:latin typeface="Calibri" panose="020F0502020204030204" charset="0"/>
                <a:sym typeface="Calibri" panose="020F0502020204030204" charset="0"/>
              </a:rPr>
              <a:t>Tom wants to introduce Joe to his </a:t>
            </a:r>
            <a:endParaRPr lang="zh-CN" altLang="en-US" sz="4000" dirty="0">
              <a:solidFill>
                <a:srgbClr val="000000"/>
              </a:solidFill>
              <a:latin typeface="Calibri" panose="020F0502020204030204" charset="0"/>
              <a:sym typeface="Calibri" panose="020F050202020403020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4000" dirty="0">
                <a:solidFill>
                  <a:srgbClr val="000000"/>
                </a:solidFill>
                <a:latin typeface="Calibri" panose="020F0502020204030204" charset="0"/>
                <a:sym typeface="Calibri" panose="020F0502020204030204" charset="0"/>
              </a:rPr>
              <a:t>classmates . Please help him. </a:t>
            </a:r>
            <a:endParaRPr lang="zh-CN" altLang="en-US" sz="4000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6498" name="TextBox 2"/>
          <p:cNvSpPr/>
          <p:nvPr/>
        </p:nvSpPr>
        <p:spPr>
          <a:xfrm>
            <a:off x="3071813" y="1052513"/>
            <a:ext cx="5598160" cy="316928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000000"/>
                </a:solidFill>
                <a:latin typeface="Calibri" panose="020F0502020204030204" charset="0"/>
                <a:sym typeface="Calibri" panose="020F0502020204030204" charset="0"/>
              </a:rPr>
              <a:t>What’s Joy like?</a:t>
            </a:r>
            <a:endParaRPr lang="zh-CN" altLang="en-US" sz="4000" b="1" dirty="0">
              <a:solidFill>
                <a:srgbClr val="000000"/>
              </a:solidFill>
              <a:latin typeface="Calibri" panose="020F0502020204030204" charset="0"/>
              <a:sym typeface="Calibri" panose="020F0502020204030204" charset="0"/>
            </a:endParaRPr>
          </a:p>
          <a:p>
            <a:pPr>
              <a:buFont typeface="Arial" panose="020B0604020202020204" pitchFamily="34" charset="0"/>
              <a:buNone/>
            </a:pPr>
            <a:endParaRPr lang="zh-CN" altLang="en-US" sz="4000" b="1" dirty="0">
              <a:solidFill>
                <a:srgbClr val="000000"/>
              </a:solidFill>
              <a:latin typeface="Calibri" panose="020F0502020204030204" charset="0"/>
              <a:sym typeface="Calibri" panose="020F050202020403020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000000"/>
                </a:solidFill>
                <a:latin typeface="Calibri" panose="020F0502020204030204" charset="0"/>
                <a:sym typeface="Calibri" panose="020F0502020204030204" charset="0"/>
              </a:rPr>
              <a:t>What is he good at?</a:t>
            </a:r>
            <a:endParaRPr lang="zh-CN" altLang="en-US" sz="4000" b="1" dirty="0">
              <a:solidFill>
                <a:srgbClr val="000000"/>
              </a:solidFill>
              <a:latin typeface="Calibri" panose="020F0502020204030204" charset="0"/>
              <a:sym typeface="Calibri" panose="020F0502020204030204" charset="0"/>
            </a:endParaRPr>
          </a:p>
          <a:p>
            <a:pPr>
              <a:buFont typeface="Arial" panose="020B0604020202020204" pitchFamily="34" charset="0"/>
              <a:buNone/>
            </a:pPr>
            <a:endParaRPr lang="zh-CN" altLang="en-US" sz="4000" b="1" dirty="0">
              <a:solidFill>
                <a:srgbClr val="000000"/>
              </a:solidFill>
              <a:latin typeface="Calibri" panose="020F0502020204030204" charset="0"/>
              <a:sym typeface="Calibri" panose="020F050202020403020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4000" b="1" dirty="0">
                <a:solidFill>
                  <a:srgbClr val="000000"/>
                </a:solidFill>
                <a:latin typeface="Calibri" panose="020F0502020204030204" charset="0"/>
                <a:sym typeface="Calibri" panose="020F0502020204030204" charset="0"/>
              </a:rPr>
              <a:t>What does he usually do?</a:t>
            </a:r>
            <a:endParaRPr lang="zh-CN" altLang="en-US" sz="4000" b="1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7522" name="TextBox 2"/>
          <p:cNvSpPr/>
          <p:nvPr/>
        </p:nvSpPr>
        <p:spPr>
          <a:xfrm>
            <a:off x="1744663" y="1052513"/>
            <a:ext cx="8094345" cy="350583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700" dirty="0">
                <a:solidFill>
                  <a:srgbClr val="000000"/>
                </a:solidFill>
                <a:latin typeface="Calibri" panose="020F0502020204030204" charset="0"/>
                <a:sym typeface="Calibri" panose="020F0502020204030204" charset="0"/>
              </a:rPr>
              <a:t>This is Joy. He is active, he always plays</a:t>
            </a:r>
            <a:endParaRPr lang="zh-CN" altLang="en-US" sz="3700" dirty="0">
              <a:solidFill>
                <a:srgbClr val="000000"/>
              </a:solidFill>
              <a:latin typeface="Calibri" panose="020F0502020204030204" charset="0"/>
              <a:sym typeface="Calibri" panose="020F0502020204030204" charset="0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700" dirty="0">
                <a:solidFill>
                  <a:srgbClr val="000000"/>
                </a:solidFill>
                <a:latin typeface="Calibri" panose="020F0502020204030204" charset="0"/>
                <a:sym typeface="Calibri" panose="020F0502020204030204" charset="0"/>
              </a:rPr>
              <a:t> football with his classmates. He is</a:t>
            </a:r>
            <a:endParaRPr lang="zh-CN" altLang="en-US" sz="3700" dirty="0">
              <a:solidFill>
                <a:srgbClr val="000000"/>
              </a:solidFill>
              <a:latin typeface="Calibri" panose="020F0502020204030204" charset="0"/>
              <a:sym typeface="Calibri" panose="020F0502020204030204" charset="0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700" dirty="0">
                <a:solidFill>
                  <a:srgbClr val="000000"/>
                </a:solidFill>
                <a:latin typeface="Calibri" panose="020F0502020204030204" charset="0"/>
                <a:sym typeface="Calibri" panose="020F0502020204030204" charset="0"/>
              </a:rPr>
              <a:t> helpful, he often helps Tom and Tom’s</a:t>
            </a:r>
            <a:endParaRPr lang="zh-CN" altLang="en-US" sz="3700" dirty="0">
              <a:solidFill>
                <a:srgbClr val="000000"/>
              </a:solidFill>
              <a:latin typeface="Calibri" panose="020F0502020204030204" charset="0"/>
              <a:sym typeface="Calibri" panose="020F0502020204030204" charset="0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700" dirty="0">
                <a:solidFill>
                  <a:srgbClr val="000000"/>
                </a:solidFill>
                <a:latin typeface="Calibri" panose="020F0502020204030204" charset="0"/>
                <a:sym typeface="Calibri" panose="020F0502020204030204" charset="0"/>
              </a:rPr>
              <a:t> father. He is clever, he is good at science.</a:t>
            </a:r>
            <a:endParaRPr lang="zh-CN" altLang="en-US" sz="3700" dirty="0">
              <a:solidFill>
                <a:srgbClr val="000000"/>
              </a:solidFill>
              <a:latin typeface="Calibri" panose="020F0502020204030204" charset="0"/>
              <a:sym typeface="Calibri" panose="020F0502020204030204" charset="0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700" dirty="0">
                <a:solidFill>
                  <a:srgbClr val="000000"/>
                </a:solidFill>
                <a:latin typeface="Calibri" panose="020F0502020204030204" charset="0"/>
                <a:sym typeface="Calibri" panose="020F0502020204030204" charset="0"/>
              </a:rPr>
              <a:t> He is quiet, he likes reading and thinking.</a:t>
            </a:r>
            <a:endParaRPr lang="zh-CN" altLang="en-US" sz="3700" dirty="0">
              <a:solidFill>
                <a:srgbClr val="000000"/>
              </a:solidFill>
              <a:latin typeface="Calibri" panose="020F0502020204030204" charset="0"/>
              <a:sym typeface="Calibri" panose="020F050202020403020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8546" name="矩形 2"/>
          <p:cNvSpPr/>
          <p:nvPr/>
        </p:nvSpPr>
        <p:spPr>
          <a:xfrm>
            <a:off x="2296319" y="620713"/>
            <a:ext cx="3486150" cy="9220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>
              <a:buFont typeface="Arial" panose="020B0604020202020204" pitchFamily="34" charset="0"/>
              <a:buNone/>
            </a:pPr>
            <a:r>
              <a:rPr lang="en-US" altLang="zh-CN" sz="5400" b="1" dirty="0">
                <a:solidFill>
                  <a:srgbClr val="FF00FF"/>
                </a:solidFill>
                <a:latin typeface="Calibri" panose="020F0502020204030204" charset="0"/>
                <a:sym typeface="Calibri" panose="020F0502020204030204" charset="0"/>
              </a:rPr>
              <a:t>Homework</a:t>
            </a:r>
            <a:r>
              <a:rPr lang="en-US" altLang="zh-CN" sz="5400" b="1" dirty="0">
                <a:solidFill>
                  <a:srgbClr val="FFF2ED"/>
                </a:solidFill>
                <a:latin typeface="Calibri" panose="020F0502020204030204" charset="0"/>
                <a:sym typeface="Calibri" panose="020F0502020204030204" charset="0"/>
              </a:rPr>
              <a:t> </a:t>
            </a:r>
            <a:endParaRPr lang="zh-CN" altLang="en-US" sz="5400" b="1" dirty="0">
              <a:solidFill>
                <a:srgbClr val="FFF2ED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108547" name="TextBox 3"/>
          <p:cNvSpPr/>
          <p:nvPr/>
        </p:nvSpPr>
        <p:spPr>
          <a:xfrm>
            <a:off x="2135188" y="2492375"/>
            <a:ext cx="7802880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zh-CN" altLang="en-US" sz="4000" dirty="0">
                <a:solidFill>
                  <a:srgbClr val="000000"/>
                </a:solidFill>
                <a:latin typeface="Calibri" panose="020F0502020204030204" charset="0"/>
                <a:sym typeface="宋体" panose="02010600030101010101" pitchFamily="2" charset="-122"/>
              </a:rPr>
              <a:t>把你的好朋友介绍给你的同学们。</a:t>
            </a:r>
            <a:endParaRPr lang="zh-CN" altLang="en-US" sz="4000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9570" name="矩形 3"/>
          <p:cNvSpPr/>
          <p:nvPr/>
        </p:nvSpPr>
        <p:spPr>
          <a:xfrm>
            <a:off x="3954304" y="2060575"/>
            <a:ext cx="4119880" cy="11988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algn="ctr">
              <a:buFont typeface="Arial" panose="020B0604020202020204" pitchFamily="34" charset="0"/>
              <a:buNone/>
            </a:pPr>
            <a:r>
              <a:rPr lang="en-US" altLang="zh-CN" sz="7200" b="1" dirty="0">
                <a:solidFill>
                  <a:srgbClr val="FF00FF"/>
                </a:solidFill>
                <a:latin typeface="Calibri" panose="020F0502020204030204" charset="0"/>
                <a:sym typeface="Calibri" panose="020F0502020204030204" charset="0"/>
              </a:rPr>
              <a:t>Thank you</a:t>
            </a:r>
            <a:endParaRPr lang="en-US" altLang="zh-CN" sz="7200" b="1" dirty="0">
              <a:solidFill>
                <a:srgbClr val="FF00FF"/>
              </a:solidFill>
              <a:latin typeface="Calibri" panose="020F0502020204030204" charset="0"/>
              <a:sym typeface="Calibri" panose="020F050202020403020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7282" name="Picture 4" descr="http://cdn.t01.pic.sogou.com/21906d7d07145d9c-131ab1edf2604fc1-c93e7866237ba88cdb11db64179e7815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40238" y="2349500"/>
            <a:ext cx="3462337" cy="2479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7283" name="TextBox 5"/>
          <p:cNvSpPr/>
          <p:nvPr/>
        </p:nvSpPr>
        <p:spPr>
          <a:xfrm>
            <a:off x="3432175" y="1052513"/>
            <a:ext cx="6132195" cy="70675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4000" dirty="0">
                <a:solidFill>
                  <a:srgbClr val="000000"/>
                </a:solidFill>
                <a:latin typeface="Calibri" panose="020F0502020204030204" charset="0"/>
                <a:sym typeface="Calibri" panose="020F0502020204030204" charset="0"/>
              </a:rPr>
              <a:t>This is Joe, he is Tom’s friend</a:t>
            </a:r>
            <a:r>
              <a:rPr lang="en-US" altLang="zh-CN" sz="2000" dirty="0">
                <a:solidFill>
                  <a:srgbClr val="000000"/>
                </a:solidFill>
                <a:latin typeface="Calibri" panose="020F0502020204030204" charset="0"/>
                <a:sym typeface="Calibri" panose="020F0502020204030204" charset="0"/>
              </a:rPr>
              <a:t>.</a:t>
            </a:r>
            <a:endParaRPr lang="zh-CN" altLang="en-US" sz="2000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8306" name="Picture 3" descr="http://cdn.t01.pic.sogou.com/21906d7d07145d9c-131ab1edf2604fc1-c93e7866237ba88cdb11db64179e7815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95775" y="2924175"/>
            <a:ext cx="2886075" cy="2047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8307" name="TextBox 3"/>
          <p:cNvSpPr/>
          <p:nvPr/>
        </p:nvSpPr>
        <p:spPr>
          <a:xfrm>
            <a:off x="1990725" y="1339850"/>
            <a:ext cx="7932420" cy="10763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000000"/>
                </a:solidFill>
                <a:latin typeface="Calibri" panose="020F0502020204030204" charset="0"/>
                <a:sym typeface="Calibri" panose="020F0502020204030204" charset="0"/>
              </a:rPr>
              <a:t>He often answers questions in English class.</a:t>
            </a:r>
            <a:endParaRPr lang="zh-CN" altLang="en-US" sz="3200" dirty="0">
              <a:solidFill>
                <a:srgbClr val="000000"/>
              </a:solidFill>
              <a:latin typeface="Calibri" panose="020F0502020204030204" charset="0"/>
              <a:sym typeface="Calibri" panose="020F050202020403020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000000"/>
                </a:solidFill>
                <a:latin typeface="Calibri" panose="020F0502020204030204" charset="0"/>
                <a:sym typeface="Calibri" panose="020F0502020204030204" charset="0"/>
              </a:rPr>
              <a:t>He plays football with his classmates every day</a:t>
            </a:r>
            <a:r>
              <a:rPr lang="en-US" altLang="zh-CN" sz="2000" dirty="0">
                <a:solidFill>
                  <a:srgbClr val="000000"/>
                </a:solidFill>
                <a:latin typeface="Calibri" panose="020F0502020204030204" charset="0"/>
                <a:sym typeface="Calibri" panose="020F0502020204030204" charset="0"/>
              </a:rPr>
              <a:t>.</a:t>
            </a:r>
            <a:endParaRPr lang="zh-CN" altLang="en-US" sz="2000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9330" name="Picture 3" descr="http://cdn.t01.pic.sogou.com/21906d7d07145d9c-131ab1edf2604fc1-c93e7866237ba88cdb11db64179e7815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40238" y="2060575"/>
            <a:ext cx="2886075" cy="2047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9331" name="TextBox 3"/>
          <p:cNvSpPr/>
          <p:nvPr/>
        </p:nvSpPr>
        <p:spPr>
          <a:xfrm>
            <a:off x="3432175" y="981075"/>
            <a:ext cx="5637530" cy="64516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Calibri" panose="020F0502020204030204" charset="0"/>
                <a:sym typeface="Calibri" panose="020F0502020204030204" charset="0"/>
              </a:rPr>
              <a:t>He likes reading and thinking.</a:t>
            </a:r>
            <a:endParaRPr lang="zh-CN" altLang="en-US" sz="3600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0354" name="Picture 3" descr="http://cdn.t01.pic.sogou.com/21906d7d07145d9c-131ab1edf2604fc1-c93e7866237ba88cdb11db64179e7815.jpg">
            <a:hlinkClick r:id="rId1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5550" y="3429000"/>
            <a:ext cx="2886075" cy="2047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0355" name="TextBox 4"/>
          <p:cNvSpPr/>
          <p:nvPr/>
        </p:nvSpPr>
        <p:spPr>
          <a:xfrm>
            <a:off x="2063750" y="476250"/>
            <a:ext cx="7515225" cy="255333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000000"/>
                </a:solidFill>
                <a:latin typeface="Calibri" panose="020F0502020204030204" charset="0"/>
                <a:sym typeface="Calibri" panose="020F0502020204030204" charset="0"/>
              </a:rPr>
              <a:t>He says “hello” and “thank you” to everyone</a:t>
            </a:r>
            <a:endParaRPr lang="zh-CN" altLang="en-US" sz="3200" dirty="0">
              <a:solidFill>
                <a:srgbClr val="000000"/>
              </a:solidFill>
              <a:latin typeface="Calibri" panose="020F0502020204030204" charset="0"/>
              <a:sym typeface="Calibri" panose="020F050202020403020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000000"/>
                </a:solidFill>
                <a:latin typeface="Calibri" panose="020F0502020204030204" charset="0"/>
                <a:sym typeface="Calibri" panose="020F0502020204030204" charset="0"/>
              </a:rPr>
              <a:t> in his family.</a:t>
            </a:r>
            <a:endParaRPr lang="zh-CN" altLang="en-US" sz="3200" dirty="0">
              <a:solidFill>
                <a:srgbClr val="000000"/>
              </a:solidFill>
              <a:latin typeface="Calibri" panose="020F0502020204030204" charset="0"/>
              <a:sym typeface="Calibri" panose="020F0502020204030204" charset="0"/>
            </a:endParaRPr>
          </a:p>
          <a:p>
            <a:pPr>
              <a:buFont typeface="Arial" panose="020B0604020202020204" pitchFamily="34" charset="0"/>
              <a:buNone/>
            </a:pPr>
            <a:endParaRPr lang="zh-CN" altLang="en-US" sz="3200" dirty="0">
              <a:solidFill>
                <a:srgbClr val="000000"/>
              </a:solidFill>
              <a:latin typeface="Calibri" panose="020F0502020204030204" charset="0"/>
              <a:sym typeface="Calibri" panose="020F050202020403020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000000"/>
                </a:solidFill>
                <a:latin typeface="Calibri" panose="020F0502020204030204" charset="0"/>
                <a:sym typeface="Calibri" panose="020F0502020204030204" charset="0"/>
              </a:rPr>
              <a:t>He helps Tom’s father clean the car. </a:t>
            </a:r>
            <a:endParaRPr lang="zh-CN" altLang="en-US" sz="3200" dirty="0">
              <a:solidFill>
                <a:srgbClr val="000000"/>
              </a:solidFill>
              <a:latin typeface="Calibri" panose="020F0502020204030204" charset="0"/>
              <a:sym typeface="Calibri" panose="020F050202020403020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000000"/>
                </a:solidFill>
                <a:latin typeface="Calibri" panose="020F0502020204030204" charset="0"/>
                <a:sym typeface="Calibri" panose="020F0502020204030204" charset="0"/>
              </a:rPr>
              <a:t>He helps Tom walk his dog.</a:t>
            </a:r>
            <a:endParaRPr lang="zh-CN" altLang="en-US" sz="3200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1378" name="TextBox 2"/>
          <p:cNvSpPr/>
          <p:nvPr/>
        </p:nvSpPr>
        <p:spPr>
          <a:xfrm>
            <a:off x="2135188" y="260350"/>
            <a:ext cx="3291840" cy="119888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Fill in the blanks:</a:t>
            </a:r>
            <a:endParaRPr lang="zh-CN" altLang="en-US" sz="3600" dirty="0">
              <a:solidFill>
                <a:srgbClr val="FF0000"/>
              </a:solidFill>
              <a:latin typeface="Calibri" panose="020F0502020204030204" charset="0"/>
              <a:sym typeface="Calibri" panose="020F050202020403020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 </a:t>
            </a:r>
            <a:endParaRPr lang="zh-CN" altLang="en-US" sz="3600" dirty="0">
              <a:solidFill>
                <a:srgbClr val="FF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101379" name="TextBox 3"/>
          <p:cNvSpPr/>
          <p:nvPr/>
        </p:nvSpPr>
        <p:spPr>
          <a:xfrm>
            <a:off x="1990725" y="1052513"/>
            <a:ext cx="7679055" cy="10763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000000"/>
                </a:solidFill>
                <a:latin typeface="Calibri" panose="020F0502020204030204" charset="0"/>
                <a:sym typeface="Calibri" panose="020F0502020204030204" charset="0"/>
              </a:rPr>
              <a:t>1.He often answers questions in English class.</a:t>
            </a:r>
            <a:endParaRPr lang="zh-CN" altLang="en-US" sz="3200" dirty="0">
              <a:solidFill>
                <a:srgbClr val="000000"/>
              </a:solidFill>
              <a:latin typeface="Calibri" panose="020F0502020204030204" charset="0"/>
              <a:sym typeface="Calibri" panose="020F050202020403020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000000"/>
                </a:solidFill>
                <a:latin typeface="Calibri" panose="020F0502020204030204" charset="0"/>
                <a:sym typeface="Calibri" panose="020F0502020204030204" charset="0"/>
              </a:rPr>
              <a:t>    He is _________.</a:t>
            </a:r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1380" name="TextBox 4"/>
          <p:cNvSpPr/>
          <p:nvPr/>
        </p:nvSpPr>
        <p:spPr>
          <a:xfrm>
            <a:off x="1990725" y="2349500"/>
            <a:ext cx="753999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000000"/>
                </a:solidFill>
                <a:latin typeface="Calibri" panose="020F0502020204030204" charset="0"/>
                <a:sym typeface="Calibri" panose="020F0502020204030204" charset="0"/>
              </a:rPr>
              <a:t>2.Joy is good at science. He is____________.</a:t>
            </a:r>
            <a:endParaRPr lang="zh-CN" altLang="en-US" sz="3200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101381" name="TextBox 5"/>
          <p:cNvSpPr/>
          <p:nvPr/>
        </p:nvSpPr>
        <p:spPr>
          <a:xfrm>
            <a:off x="1990725" y="3213100"/>
            <a:ext cx="6213475" cy="10763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000000"/>
                </a:solidFill>
                <a:latin typeface="Calibri" panose="020F0502020204030204" charset="0"/>
                <a:sym typeface="Calibri" panose="020F0502020204030204" charset="0"/>
              </a:rPr>
              <a:t>3. Sometimes Joy is _____________.</a:t>
            </a:r>
            <a:endParaRPr lang="zh-CN" altLang="en-US" sz="3200" dirty="0">
              <a:solidFill>
                <a:srgbClr val="000000"/>
              </a:solidFill>
              <a:latin typeface="Calibri" panose="020F0502020204030204" charset="0"/>
              <a:sym typeface="Calibri" panose="020F050202020403020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000000"/>
                </a:solidFill>
                <a:latin typeface="Calibri" panose="020F0502020204030204" charset="0"/>
                <a:sym typeface="Calibri" panose="020F0502020204030204" charset="0"/>
              </a:rPr>
              <a:t>    He likes reading and thinking.</a:t>
            </a:r>
            <a:endParaRPr lang="zh-CN" altLang="en-US" sz="3200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8199" name="TextBox 6"/>
          <p:cNvSpPr/>
          <p:nvPr/>
        </p:nvSpPr>
        <p:spPr>
          <a:xfrm>
            <a:off x="3359150" y="1557338"/>
            <a:ext cx="116014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active</a:t>
            </a:r>
            <a:endParaRPr lang="zh-CN" altLang="en-US" sz="3200" dirty="0">
              <a:solidFill>
                <a:srgbClr val="FF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8200" name="TextBox 7"/>
          <p:cNvSpPr/>
          <p:nvPr/>
        </p:nvSpPr>
        <p:spPr>
          <a:xfrm>
            <a:off x="7319963" y="2406650"/>
            <a:ext cx="1048385" cy="52197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2800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clever</a:t>
            </a:r>
            <a:endParaRPr lang="zh-CN" altLang="en-US" sz="2800" dirty="0">
              <a:solidFill>
                <a:srgbClr val="FF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8201" name="TextBox 8"/>
          <p:cNvSpPr/>
          <p:nvPr/>
        </p:nvSpPr>
        <p:spPr>
          <a:xfrm>
            <a:off x="5953125" y="3143250"/>
            <a:ext cx="103822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quiet</a:t>
            </a:r>
            <a:endParaRPr lang="zh-CN" altLang="en-US" sz="3200" dirty="0">
              <a:solidFill>
                <a:srgbClr val="FF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9" grpId="0" bldLvl="0"/>
      <p:bldP spid="8200" grpId="0" bldLvl="0"/>
      <p:bldP spid="8201" grpId="0" bldLvl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02" name="TextBox 3"/>
          <p:cNvSpPr/>
          <p:nvPr/>
        </p:nvSpPr>
        <p:spPr>
          <a:xfrm>
            <a:off x="2063750" y="476250"/>
            <a:ext cx="7823835" cy="206121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000000"/>
                </a:solidFill>
                <a:latin typeface="Calibri" panose="020F0502020204030204" charset="0"/>
                <a:sym typeface="Calibri" panose="020F0502020204030204" charset="0"/>
              </a:rPr>
              <a:t>3.He says “hello” and “thank you” to everyone</a:t>
            </a:r>
            <a:endParaRPr lang="zh-CN" altLang="en-US" sz="3200" dirty="0">
              <a:solidFill>
                <a:srgbClr val="000000"/>
              </a:solidFill>
              <a:latin typeface="Calibri" panose="020F0502020204030204" charset="0"/>
              <a:sym typeface="Calibri" panose="020F050202020403020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000000"/>
                </a:solidFill>
                <a:latin typeface="Calibri" panose="020F0502020204030204" charset="0"/>
                <a:sym typeface="Calibri" panose="020F0502020204030204" charset="0"/>
              </a:rPr>
              <a:t> in his family.</a:t>
            </a:r>
            <a:endParaRPr lang="zh-CN" altLang="en-US" sz="3200" dirty="0">
              <a:solidFill>
                <a:srgbClr val="000000"/>
              </a:solidFill>
              <a:latin typeface="Calibri" panose="020F0502020204030204" charset="0"/>
              <a:sym typeface="Calibri" panose="020F050202020403020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000000"/>
                </a:solidFill>
                <a:latin typeface="Calibri" panose="020F0502020204030204" charset="0"/>
                <a:sym typeface="Calibri" panose="020F0502020204030204" charset="0"/>
              </a:rPr>
              <a:t>He is _______.</a:t>
            </a:r>
            <a:endParaRPr lang="zh-CN" altLang="en-US" sz="3200" dirty="0">
              <a:solidFill>
                <a:srgbClr val="000000"/>
              </a:solidFill>
              <a:latin typeface="Calibri" panose="020F0502020204030204" charset="0"/>
              <a:sym typeface="Calibri" panose="020F0502020204030204" charset="0"/>
            </a:endParaRPr>
          </a:p>
          <a:p>
            <a:pPr>
              <a:buFont typeface="Arial" panose="020B0604020202020204" pitchFamily="34" charset="0"/>
              <a:buNone/>
            </a:pPr>
            <a:endParaRPr lang="zh-CN" altLang="en-US" sz="3200" dirty="0">
              <a:solidFill>
                <a:srgbClr val="000000"/>
              </a:solidFill>
              <a:latin typeface="Calibri" panose="020F0502020204030204" charset="0"/>
              <a:sym typeface="Calibri" panose="020F0502020204030204" charset="0"/>
            </a:endParaRPr>
          </a:p>
        </p:txBody>
      </p:sp>
      <p:sp>
        <p:nvSpPr>
          <p:cNvPr id="102403" name="TextBox 4"/>
          <p:cNvSpPr/>
          <p:nvPr/>
        </p:nvSpPr>
        <p:spPr>
          <a:xfrm>
            <a:off x="1847850" y="3213100"/>
            <a:ext cx="7913370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000000"/>
                </a:solidFill>
                <a:latin typeface="Calibri" panose="020F0502020204030204" charset="0"/>
                <a:sym typeface="Calibri" panose="020F0502020204030204" charset="0"/>
              </a:rPr>
              <a:t>4.He often helps Tom’s family. He is_________.</a:t>
            </a:r>
            <a:endParaRPr lang="zh-CN" altLang="en-US" sz="3200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9221" name="TextBox 5"/>
          <p:cNvSpPr/>
          <p:nvPr/>
        </p:nvSpPr>
        <p:spPr>
          <a:xfrm>
            <a:off x="3071813" y="1414463"/>
            <a:ext cx="113093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polite</a:t>
            </a:r>
            <a:endParaRPr lang="zh-CN" altLang="en-US" sz="3200" dirty="0">
              <a:solidFill>
                <a:srgbClr val="FF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9222" name="TextBox 6"/>
          <p:cNvSpPr/>
          <p:nvPr/>
        </p:nvSpPr>
        <p:spPr>
          <a:xfrm>
            <a:off x="7953375" y="3143250"/>
            <a:ext cx="1331595" cy="5835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helpful</a:t>
            </a:r>
            <a:endParaRPr lang="zh-CN" altLang="en-US" sz="3200" dirty="0">
              <a:solidFill>
                <a:srgbClr val="FF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 bldLvl="0"/>
      <p:bldP spid="9222" grpId="0" bldLvl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3426" name="TextBox 2"/>
          <p:cNvSpPr/>
          <p:nvPr/>
        </p:nvSpPr>
        <p:spPr>
          <a:xfrm>
            <a:off x="2279650" y="620713"/>
            <a:ext cx="2701290" cy="9220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5400" b="1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Let’s talk</a:t>
            </a:r>
            <a:endParaRPr lang="zh-CN" altLang="en-US" sz="5400" b="1" dirty="0">
              <a:solidFill>
                <a:srgbClr val="FF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103427" name="TextBox 3"/>
          <p:cNvSpPr/>
          <p:nvPr/>
        </p:nvSpPr>
        <p:spPr>
          <a:xfrm>
            <a:off x="3863975" y="2060575"/>
            <a:ext cx="3868420" cy="768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4400" b="1" dirty="0">
                <a:solidFill>
                  <a:srgbClr val="000000"/>
                </a:solidFill>
                <a:latin typeface="Calibri" panose="020F0502020204030204" charset="0"/>
                <a:sym typeface="Calibri" panose="020F0502020204030204" charset="0"/>
              </a:rPr>
              <a:t>What’s Joy like?</a:t>
            </a:r>
            <a:endParaRPr lang="zh-CN" altLang="en-US" sz="4400" b="1" dirty="0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4450" name="TextBox 2"/>
          <p:cNvSpPr/>
          <p:nvPr/>
        </p:nvSpPr>
        <p:spPr>
          <a:xfrm>
            <a:off x="1847850" y="836613"/>
            <a:ext cx="8280400" cy="452310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He is active, he plays football with</a:t>
            </a:r>
            <a:r>
              <a:rPr lang="zh-CN" altLang="en-US" sz="3600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 </a:t>
            </a:r>
            <a:r>
              <a:rPr lang="en-US" altLang="zh-CN" sz="3600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his classmates.</a:t>
            </a:r>
            <a:endParaRPr lang="zh-CN" altLang="en-US" sz="3600" dirty="0">
              <a:solidFill>
                <a:srgbClr val="FF0000"/>
              </a:solidFill>
              <a:latin typeface="Calibri" panose="020F0502020204030204" charset="0"/>
              <a:sym typeface="Calibri" panose="020F0502020204030204" charset="0"/>
            </a:endParaRPr>
          </a:p>
          <a:p>
            <a:pPr>
              <a:buFont typeface="Arial" panose="020B0604020202020204" pitchFamily="34" charset="0"/>
              <a:buNone/>
            </a:pPr>
            <a:endParaRPr lang="zh-CN" altLang="en-US" sz="3600" dirty="0">
              <a:solidFill>
                <a:srgbClr val="FF0000"/>
              </a:solidFill>
              <a:latin typeface="Calibri" panose="020F0502020204030204" charset="0"/>
              <a:sym typeface="Calibri" panose="020F050202020403020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He is helpful, he helps Tom’s father.</a:t>
            </a:r>
            <a:endParaRPr lang="zh-CN" altLang="en-US" sz="3600" dirty="0">
              <a:solidFill>
                <a:srgbClr val="FF0000"/>
              </a:solidFill>
              <a:latin typeface="Calibri" panose="020F0502020204030204" charset="0"/>
              <a:sym typeface="Calibri" panose="020F0502020204030204" charset="0"/>
            </a:endParaRPr>
          </a:p>
          <a:p>
            <a:pPr>
              <a:buFont typeface="Arial" panose="020B0604020202020204" pitchFamily="34" charset="0"/>
              <a:buNone/>
            </a:pPr>
            <a:endParaRPr lang="zh-CN" altLang="en-US" sz="3600" dirty="0">
              <a:solidFill>
                <a:srgbClr val="FF0000"/>
              </a:solidFill>
              <a:latin typeface="Calibri" panose="020F0502020204030204" charset="0"/>
              <a:sym typeface="Calibri" panose="020F050202020403020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He is clever, he is good at science.</a:t>
            </a:r>
            <a:endParaRPr lang="zh-CN" altLang="en-US" sz="3600" dirty="0">
              <a:solidFill>
                <a:srgbClr val="FF0000"/>
              </a:solidFill>
              <a:latin typeface="Calibri" panose="020F0502020204030204" charset="0"/>
              <a:sym typeface="Calibri" panose="020F0502020204030204" charset="0"/>
            </a:endParaRPr>
          </a:p>
          <a:p>
            <a:pPr>
              <a:buFont typeface="Arial" panose="020B0604020202020204" pitchFamily="34" charset="0"/>
              <a:buNone/>
            </a:pPr>
            <a:endParaRPr lang="zh-CN" altLang="en-US" sz="3600" dirty="0">
              <a:solidFill>
                <a:srgbClr val="FF0000"/>
              </a:solidFill>
              <a:latin typeface="Calibri" panose="020F0502020204030204" charset="0"/>
              <a:sym typeface="Calibri" panose="020F0502020204030204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FF0000"/>
                </a:solidFill>
                <a:latin typeface="Calibri" panose="020F0502020204030204" charset="0"/>
                <a:sym typeface="Calibri" panose="020F0502020204030204" charset="0"/>
              </a:rPr>
              <a:t>He is quiet, he likes reading and thinking.</a:t>
            </a:r>
            <a:endParaRPr lang="zh-CN" altLang="en-US" sz="3600" dirty="0">
              <a:solidFill>
                <a:srgbClr val="FF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1210</Words>
  <Application>WPS 演示</Application>
  <PresentationFormat>宽屏</PresentationFormat>
  <Paragraphs>79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2" baseType="lpstr">
      <vt:lpstr>Arial</vt:lpstr>
      <vt:lpstr>宋体</vt:lpstr>
      <vt:lpstr>Wingdings</vt:lpstr>
      <vt:lpstr>Arial Unicode MS</vt:lpstr>
      <vt:lpstr>Calibri Light</vt:lpstr>
      <vt:lpstr>Calibri</vt:lpstr>
      <vt:lpstr>微软雅黑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PC</dc:creator>
  <cp:lastModifiedBy>万润仪器贸易公司</cp:lastModifiedBy>
  <cp:revision>2</cp:revision>
  <dcterms:created xsi:type="dcterms:W3CDTF">2018-09-08T14:32:00Z</dcterms:created>
  <dcterms:modified xsi:type="dcterms:W3CDTF">2018-09-08T14:32:51Z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